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8ec2a3787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8ec2a3787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d204374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d204374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8a238643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8a23864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8ec2a378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8ec2a378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d30cf5a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d30cf5a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d30cf5a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d30cf5a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d30cf5a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d30cf5a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ec2a378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ec2a378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d30cf5a5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d30cf5a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8ec2a378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8ec2a378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8ec2a3787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8ec2a3787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8ec2a3787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8ec2a378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8ec2a378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8ec2a378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8ec2a3787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8ec2a3787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8ec2a378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8ec2a378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8ec2a378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8ec2a378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8ec2a3787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8ec2a3787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8ec2a378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8ec2a378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8ec2a378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8ec2a378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8ec2a3787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8ec2a3787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8ff5174c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8ff5174c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8ff5174c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8ff5174c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ec2a3787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8ec2a3787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8ec2a3787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8ec2a3787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8ec2a3787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8ec2a3787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d204374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d204374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d30cf5a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d30cf5a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8a23864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8a23864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30cf5a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30cf5a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8a238643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8a23864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d20437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d20437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Club Week 2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example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                     x</a:t>
            </a:r>
            <a:r>
              <a:rPr baseline="-25000" lang="en" sz="2300"/>
              <a:t>1</a:t>
            </a:r>
            <a:r>
              <a:rPr lang="en" sz="2300"/>
              <a:t>                            x</a:t>
            </a:r>
            <a:r>
              <a:rPr baseline="-25000" lang="en" sz="2300"/>
              <a:t>2</a:t>
            </a:r>
            <a:r>
              <a:rPr lang="en" sz="2300"/>
              <a:t>                        y</a:t>
            </a:r>
            <a:endParaRPr sz="23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0" y="1907825"/>
            <a:ext cx="6798500" cy="280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>
            <a:off x="2037900" y="1619825"/>
            <a:ext cx="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4295525" y="1619825"/>
            <a:ext cx="18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2"/>
          <p:cNvCxnSpPr/>
          <p:nvPr/>
        </p:nvCxnSpPr>
        <p:spPr>
          <a:xfrm>
            <a:off x="6235550" y="1641975"/>
            <a:ext cx="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3600"/>
            <a:ext cx="7035075" cy="371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862850" y="1694125"/>
            <a:ext cx="3335700" cy="41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p&gt;&lt;mover mathcolor=\&quot;#FF0000\&quot;&gt;&lt;mi&gt;x&lt;/mi&gt;&lt;mo&gt;&amp;#x21C0;&lt;/mo&gt;&lt;/mover&gt;&lt;mfenced mathcolor=\&quot;#FF0000\&quot;&gt;&lt;mn&gt;1&lt;/mn&gt;&lt;/mfenced&gt;&lt;/msup&gt;&lt;mspace linebreak=\&quot;newline\&quot;/&gt;&lt;/mstyle&gt;&lt;/math&gt;&quot;,&quot;truncated&quot;:false}" id="167" name="Google Shape;167;p23" title="x with rightwards harpoon with barb upwards on top to the power of open parentheses 1 close parentheses end exponent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78" y="1694130"/>
            <a:ext cx="664899" cy="4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Notations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476050" y="1283275"/>
            <a:ext cx="59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p&gt;&lt;mover&gt;&lt;mi&gt;x&lt;/mi&gt;&lt;mo&gt;&amp;#x21C0;&lt;/mo&gt;&lt;/mover&gt;&lt;mfenced&gt;&lt;mi&gt;i&lt;/mi&gt;&lt;/mfenced&gt;&lt;/msup&gt;&lt;mo&gt;&amp;#xA0;&lt;/mo&gt;&lt;mo&gt;=&lt;/mo&gt;&lt;mo&gt;&amp;#xA0;&lt;/mo&gt;&lt;mtext&gt;features&amp;#xA0;of&amp;#xA0;&lt;/mtext&gt;&lt;mtext mathvariant=\&quot;italic\&quot;&gt;i&lt;/mtext&gt;&lt;mtext&gt;th&amp;#xA0;training&amp;#xA0;sample&lt;/mtext&gt;&lt;mspace linebreak=\&quot;newline\&quot;/&gt;&lt;msub&gt;&lt;mi&gt;x&lt;/mi&gt;&lt;mi&gt;j&lt;/mi&gt;&lt;/msub&gt;&lt;mo&gt;&amp;#xA0;&lt;/mo&gt;&lt;mo&gt;=&lt;/mo&gt;&lt;mo&gt;&amp;#xA0;&lt;/mo&gt;&lt;mtext mathvariant=\&quot;italic\&quot;&gt;j&lt;/mtext&gt;&lt;mtext&gt;th&amp;#xA0;feature&lt;/mtext&gt;&lt;mspace linebreak=\&quot;newline\&quot;/&gt;&lt;mover&gt;&lt;mi&gt;w&lt;/mi&gt;&lt;mo&gt;&amp;#x21C0;&lt;/mo&gt;&lt;/mover&gt;&lt;mo&gt;&amp;#xA0;&lt;/mo&gt;&lt;mo&gt;=&lt;/mo&gt;&lt;mo&gt;&amp;#xA0;&lt;/mo&gt;&lt;mfenced open=\&quot;[\&quot; close=\&quot;]\&quot;&gt;&lt;mrow&gt;&lt;msub&gt;&lt;mi&gt;w&lt;/mi&gt;&lt;mn&gt;1&lt;/mn&gt;&lt;/msub&gt;&lt;mo&gt;&amp;#xA0;&lt;/mo&gt;&lt;msub&gt;&lt;mi&gt;w&lt;/mi&gt;&lt;mn&gt;2&lt;/mn&gt;&lt;/msub&gt;&lt;mo&gt;&amp;#xA0;&lt;/mo&gt;&lt;msub&gt;&lt;mi&gt;w&lt;/mi&gt;&lt;mn&gt;3&lt;/mn&gt;&lt;/msub&gt;&lt;mo&gt;&amp;#xA0;&lt;/mo&gt;&lt;mo&gt;.&lt;/mo&gt;&lt;mo&gt;.&lt;/mo&gt;&lt;mo&gt;.&lt;/mo&gt;&lt;mo&gt;&amp;#xA0;&lt;/mo&gt;&lt;msub&gt;&lt;mi&gt;w&lt;/mi&gt;&lt;mi&gt;n&lt;/mi&gt;&lt;/msub&gt;&lt;/mrow&gt;&lt;/mfenced&gt;&lt;mspace linebreak=\&quot;newline\&quot;/&gt;&lt;mspace linebreak=\&quot;newline\&quot;/&gt;&lt;msub&gt;&lt;mi&gt;f&lt;/mi&gt;&lt;mrow&gt;&lt;mi&gt;w&lt;/mi&gt;&lt;mo&gt;,&lt;/mo&gt;&lt;mi&gt;b&lt;/mi&gt;&lt;/mrow&gt;&lt;/msub&gt;&lt;mfenced&gt;&lt;mi&gt;x&lt;/mi&gt;&lt;/mfenced&gt;&lt;mo&gt;&amp;#xA0;&lt;/mo&gt;&lt;mo&gt;=&lt;/mo&gt;&lt;mo&gt;&amp;#xA0;&lt;/mo&gt;&lt;msub&gt;&lt;mi&gt;w&lt;/mi&gt;&lt;mn&gt;1&lt;/mn&gt;&lt;/msub&gt;&lt;msub&gt;&lt;mi&gt;x&lt;/mi&gt;&lt;mrow&gt;&lt;mn&gt;1&lt;/mn&gt;&lt;mo&gt;&amp;#xA0;&lt;/mo&gt;&lt;/mrow&gt;&lt;/msub&gt;&lt;mo&gt;+&lt;/mo&gt;&lt;mo&gt;&amp;#xA0;&lt;/mo&gt;&lt;msub&gt;&lt;mi&gt;w&lt;/mi&gt;&lt;mn&gt;2&lt;/mn&gt;&lt;/msub&gt;&lt;msub&gt;&lt;mi&gt;x&lt;/mi&gt;&lt;mn&gt;2&lt;/mn&gt;&lt;/msub&gt;&lt;mo&gt;&amp;#xA0;&lt;/mo&gt;&lt;mo&gt;+&lt;/mo&gt;&lt;mo&gt;&amp;#x2009;&lt;/mo&gt;&lt;msub&gt;&lt;mi&gt;w&lt;/mi&gt;&lt;mi&gt;n&lt;/mi&gt;&lt;/msub&gt;&lt;msub&gt;&lt;mi&gt;x&lt;/mi&gt;&lt;mi&gt;n&lt;/mi&gt;&lt;/msub&gt;&lt;mo&gt;&amp;#xA0;&lt;/mo&gt;&lt;mo&gt;+&lt;/mo&gt;&lt;mo&gt;&amp;#xA0;&lt;/mo&gt;&lt;mi&gt;b&lt;/mi&gt;&lt;mspace linebreak=\&quot;newline\&quot;/&gt;&lt;msub&gt;&lt;mi&gt;f&lt;/mi&gt;&lt;mrow&gt;&lt;mi&gt;w&lt;/mi&gt;&lt;mo&gt;,&lt;/mo&gt;&lt;mi&gt;b&lt;/mi&gt;&lt;/mrow&gt;&lt;/msub&gt;&lt;mfenced&gt;&lt;mi&gt;x&lt;/mi&gt;&lt;/mfenced&gt;&lt;mo&gt;=&lt;/mo&gt;&lt;mo&gt;&amp;#xA0;&lt;/mo&gt;&lt;mover&gt;&lt;mi&gt;w&lt;/mi&gt;&lt;mo&gt;&amp;#x21C0;&lt;/mo&gt;&lt;/mover&gt;&lt;mo&gt;&amp;#xA0;&lt;/mo&gt;&lt;mo&gt;&amp;#xB7;&lt;/mo&gt;&lt;mo&gt;&amp;#xA0;&lt;/mo&gt;&lt;mover&gt;&lt;mi&gt;x&lt;/mi&gt;&lt;mo&gt;&amp;#x21C0;&lt;/mo&gt;&lt;/mover&gt;&lt;mo&gt;&amp;#xA0;&lt;/mo&gt;&lt;mo&gt;+&lt;/mo&gt;&lt;mo&gt;&amp;#xA0;&lt;/mo&gt;&lt;mi&gt;b&lt;/mi&gt;&lt;/mstyle&gt;&lt;/math&gt;&quot;,&quot;truncated&quot;:false}" id="174" name="Google Shape;174;p24" title="x with rightwards harpoon with barb upwards on top to the power of open parentheses i close parentheses end exponent space equals space text features of  end text text italic i end text text th training sample end text&#10;x subscript j space equals space text italic j end text text th feature end text&#10;w with rightwards harpoon with barb upwards on top space equals space open square brackets w subscript 1 space w subscript 2 space w subscript 3 space... space w subscript n close square brackets&#10;&#10;f subscript w comma b end subscript open parentheses x close parentheses space equals space w subscript 1 x subscript 1 space end subscript plus space w subscript 2 x subscript 2 space plus thin space w subscript n x subscript n space plus space b&#10;f subscript w comma b end subscript open parentheses x close parentheses equals space w with rightwards harpoon with barb upwards on top space times space x with rightwards harpoon with barb upwards on top space plus space 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52" y="1283272"/>
            <a:ext cx="4429324" cy="2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2987300" y="1953425"/>
            <a:ext cx="3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r>
              <a:rPr lang="en"/>
              <a:t>find the</a:t>
            </a:r>
            <a:r>
              <a:rPr lang="en"/>
              <a:t> optimal w? 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136899"/>
            <a:ext cx="3941601" cy="2540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p&gt;&lt;mover&gt;&lt;mi&gt;x&lt;/mi&gt;&lt;mo&gt;&amp;#x21C0;&lt;/mo&gt;&lt;/mover&gt;&lt;mfenced&gt;&lt;mi&gt;i&lt;/mi&gt;&lt;/mfenced&gt;&lt;/msup&gt;&lt;mo&gt;&amp;#xA0;&lt;/mo&gt;&lt;mo&gt;=&lt;/mo&gt;&lt;mo&gt;&amp;#xA0;&lt;/mo&gt;&lt;mtext&gt;features&amp;#xA0;of&amp;#xA0;&lt;/mtext&gt;&lt;mtext mathvariant=\&quot;italic\&quot;&gt;i&lt;/mtext&gt;&lt;mtext&gt;th&amp;#xA0;training&amp;#xA0;sample&lt;/mtext&gt;&lt;mspace linebreak=\&quot;newline\&quot;/&gt;&lt;msub&gt;&lt;mi&gt;x&lt;/mi&gt;&lt;mi&gt;j&lt;/mi&gt;&lt;/msub&gt;&lt;mo&gt;&amp;#xA0;&lt;/mo&gt;&lt;mo&gt;=&lt;/mo&gt;&lt;mo&gt;&amp;#xA0;&lt;/mo&gt;&lt;mtext mathvariant=\&quot;italic\&quot;&gt;j&lt;/mtext&gt;&lt;mtext&gt;th&amp;#xA0;feature&lt;/mtext&gt;&lt;mspace linebreak=\&quot;newline\&quot;/&gt;&lt;mover&gt;&lt;mi&gt;w&lt;/mi&gt;&lt;mo&gt;&amp;#x21C0;&lt;/mo&gt;&lt;/mover&gt;&lt;mo&gt;&amp;#xA0;&lt;/mo&gt;&lt;mo&gt;=&lt;/mo&gt;&lt;mo&gt;&amp;#xA0;&lt;/mo&gt;&lt;mfenced open=\&quot;[\&quot; close=\&quot;]\&quot;&gt;&lt;mrow&gt;&lt;msub&gt;&lt;mi&gt;w&lt;/mi&gt;&lt;mn&gt;1&lt;/mn&gt;&lt;/msub&gt;&lt;mo&gt;&amp;#xA0;&lt;/mo&gt;&lt;msub&gt;&lt;mi&gt;w&lt;/mi&gt;&lt;mn&gt;2&lt;/mn&gt;&lt;/msub&gt;&lt;mo&gt;&amp;#xA0;&lt;/mo&gt;&lt;msub&gt;&lt;mi&gt;w&lt;/mi&gt;&lt;mn&gt;3&lt;/mn&gt;&lt;/msub&gt;&lt;mo&gt;&amp;#xA0;&lt;/mo&gt;&lt;mo&gt;.&lt;/mo&gt;&lt;mo&gt;.&lt;/mo&gt;&lt;mo&gt;.&lt;/mo&gt;&lt;mo&gt;&amp;#xA0;&lt;/mo&gt;&lt;msub&gt;&lt;mi&gt;w&lt;/mi&gt;&lt;mi&gt;n&lt;/mi&gt;&lt;/msub&gt;&lt;/mrow&gt;&lt;/mfenced&gt;&lt;mspace linebreak=\&quot;newline\&quot;/&gt;&lt;mspace linebreak=\&quot;newline\&quot;/&gt;&lt;msub&gt;&lt;mi&gt;f&lt;/mi&gt;&lt;mrow&gt;&lt;mi&gt;w&lt;/mi&gt;&lt;mo&gt;,&lt;/mo&gt;&lt;mi&gt;b&lt;/mi&gt;&lt;/mrow&gt;&lt;/msub&gt;&lt;mfenced&gt;&lt;mi&gt;x&lt;/mi&gt;&lt;/mfenced&gt;&lt;mo&gt;&amp;#xA0;&lt;/mo&gt;&lt;mo&gt;=&lt;/mo&gt;&lt;mo&gt;&amp;#xA0;&lt;/mo&gt;&lt;msub&gt;&lt;mi&gt;w&lt;/mi&gt;&lt;mn&gt;1&lt;/mn&gt;&lt;/msub&gt;&lt;msub&gt;&lt;mi&gt;x&lt;/mi&gt;&lt;mrow&gt;&lt;mn&gt;1&lt;/mn&gt;&lt;mo&gt;&amp;#xA0;&lt;/mo&gt;&lt;/mrow&gt;&lt;/msub&gt;&lt;mo&gt;+&lt;/mo&gt;&lt;mo&gt;&amp;#xA0;&lt;/mo&gt;&lt;msub&gt;&lt;mi&gt;w&lt;/mi&gt;&lt;mn&gt;2&lt;/mn&gt;&lt;/msub&gt;&lt;msub&gt;&lt;mi&gt;x&lt;/mi&gt;&lt;mn&gt;2&lt;/mn&gt;&lt;/msub&gt;&lt;mo&gt;&amp;#xA0;&lt;/mo&gt;&lt;mo&gt;+&lt;/mo&gt;&lt;mo&gt;&amp;#x2009;&lt;/mo&gt;&lt;msub&gt;&lt;mi&gt;w&lt;/mi&gt;&lt;mi&gt;n&lt;/mi&gt;&lt;/msub&gt;&lt;msub&gt;&lt;mi&gt;x&lt;/mi&gt;&lt;mi&gt;n&lt;/mi&gt;&lt;/msub&gt;&lt;mo&gt;&amp;#xA0;&lt;/mo&gt;&lt;mo&gt;+&lt;/mo&gt;&lt;mo&gt;&amp;#xA0;&lt;/mo&gt;&lt;mi&gt;b&lt;/mi&gt;&lt;mspace linebreak=\&quot;newline\&quot;/&gt;&lt;msub&gt;&lt;mi&gt;f&lt;/mi&gt;&lt;mrow&gt;&lt;mi&gt;w&lt;/mi&gt;&lt;mo&gt;,&lt;/mo&gt;&lt;mi&gt;b&lt;/mi&gt;&lt;/mrow&gt;&lt;/msub&gt;&lt;mfenced&gt;&lt;mi&gt;x&lt;/mi&gt;&lt;/mfenced&gt;&lt;mo&gt;=&lt;/mo&gt;&lt;mo&gt;&amp;#xA0;&lt;/mo&gt;&lt;mover&gt;&lt;mi&gt;w&lt;/mi&gt;&lt;mo&gt;&amp;#x21C0;&lt;/mo&gt;&lt;/mover&gt;&lt;mo&gt;&amp;#xA0;&lt;/mo&gt;&lt;mo&gt;&amp;#xB7;&lt;/mo&gt;&lt;mo&gt;&amp;#xA0;&lt;/mo&gt;&lt;mover&gt;&lt;mi&gt;x&lt;/mi&gt;&lt;mo&gt;&amp;#x21C0;&lt;/mo&gt;&lt;/mover&gt;&lt;mo&gt;&amp;#xA0;&lt;/mo&gt;&lt;mo&gt;+&lt;/mo&gt;&lt;mo&gt;&amp;#xA0;&lt;/mo&gt;&lt;mi&gt;b&lt;/mi&gt;&lt;/mstyle&gt;&lt;/math&gt;&quot;,&quot;truncated&quot;:false}" id="182" name="Google Shape;182;p25" title="x with rightwards harpoon with barb upwards on top to the power of open parentheses i close parentheses end exponent space equals space text features of  end text text italic i end text text th training sample end text&#10;x subscript j space equals space text italic j end text text th feature end text&#10;w with rightwards harpoon with barb upwards on top space equals space open square brackets w subscript 1 space w subscript 2 space w subscript 3 space... space w subscript n close square brackets&#10;&#10;f subscript w comma b end subscript open parentheses x close parentheses space equals space w subscript 1 x subscript 1 space end subscript plus space w subscript 2 x subscript 2 space plus thin space w subscript n x subscript n space plus space b&#10;f subscript w comma b end subscript open parentheses x close parentheses equals space w with rightwards harpoon with barb upwards on top space times space x with rightwards harpoon with barb upwards on top space plus space b"/>
          <p:cNvPicPr preferRelativeResize="0"/>
          <p:nvPr/>
        </p:nvPicPr>
        <p:blipFill rotWithShape="1">
          <a:blip r:embed="rId4">
            <a:alphaModFix/>
          </a:blip>
          <a:srcRect b="0" l="0" r="37019" t="81203"/>
          <a:stretch/>
        </p:blipFill>
        <p:spPr>
          <a:xfrm>
            <a:off x="830213" y="1273452"/>
            <a:ext cx="3498321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4737750" y="1496775"/>
            <a:ext cx="3933600" cy="1416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minimize the Cost!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high cost = discrepancy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y and ŷ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low cost = prediction is pretty accurate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10000"/>
            <a:ext cx="8621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(w) &amp; Cost Functions (Mean Squared Error)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MSE: Average of squared errors between predicted </a:t>
            </a:r>
            <a:r>
              <a:rPr lang="en"/>
              <a:t>and </a:t>
            </a:r>
            <a:r>
              <a:rPr lang="en"/>
              <a:t>actual values.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How close the model’s predictions are to observed values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Estimate the optimal set of weights (w) that minimize </a:t>
            </a:r>
            <a:r>
              <a:rPr b="1" lang="en">
                <a:highlight>
                  <a:srgbClr val="FFFF00"/>
                </a:highlight>
              </a:rPr>
              <a:t>cost</a:t>
            </a:r>
            <a:r>
              <a:rPr lang="en"/>
              <a:t> (MSE).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38" y="2362927"/>
            <a:ext cx="4463526" cy="2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051450" y="3414150"/>
            <a:ext cx="137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J(w, b) =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J(w, b) - one feature and one bias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906526" cy="34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218225" y="1719450"/>
            <a:ext cx="312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MSE cost is always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convex! (regardless of how many features)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87313"/>
            <a:ext cx="8520600" cy="402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in 2D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503025" cy="360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9"/>
          <p:cNvCxnSpPr/>
          <p:nvPr/>
        </p:nvCxnSpPr>
        <p:spPr>
          <a:xfrm>
            <a:off x="879675" y="1645500"/>
            <a:ext cx="621000" cy="172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/>
          <p:nvPr/>
        </p:nvCxnSpPr>
        <p:spPr>
          <a:xfrm>
            <a:off x="442175" y="1408400"/>
            <a:ext cx="1045200" cy="114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/>
          <p:cNvCxnSpPr/>
          <p:nvPr/>
        </p:nvCxnSpPr>
        <p:spPr>
          <a:xfrm>
            <a:off x="890025" y="2349250"/>
            <a:ext cx="1128000" cy="18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9"/>
          <p:cNvCxnSpPr/>
          <p:nvPr/>
        </p:nvCxnSpPr>
        <p:spPr>
          <a:xfrm>
            <a:off x="1128050" y="2980550"/>
            <a:ext cx="1324800" cy="137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9"/>
          <p:cNvCxnSpPr/>
          <p:nvPr/>
        </p:nvCxnSpPr>
        <p:spPr>
          <a:xfrm>
            <a:off x="1190200" y="3374100"/>
            <a:ext cx="1510800" cy="78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1428175" y="3580775"/>
            <a:ext cx="1583400" cy="4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7750"/>
            <a:ext cx="7434200" cy="368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 = wx + b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1086923"/>
            <a:ext cx="7386985" cy="38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 Server!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21110" l="0" r="0" t="0"/>
          <a:stretch/>
        </p:blipFill>
        <p:spPr>
          <a:xfrm>
            <a:off x="3491975" y="1794962"/>
            <a:ext cx="2160050" cy="22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355450"/>
            <a:ext cx="8590900" cy="42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450" y="1229870"/>
            <a:ext cx="5363973" cy="22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9875"/>
            <a:ext cx="2653124" cy="345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 and learning rate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7522950" cy="34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features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4"/>
            <a:ext cx="8520599" cy="223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Gradient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51816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0" y="2756699"/>
            <a:ext cx="7702400" cy="8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34671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95" y="1229875"/>
            <a:ext cx="3421579" cy="11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375" y="2990600"/>
            <a:ext cx="4253000" cy="77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7"/>
          <p:cNvCxnSpPr>
            <a:stCxn id="278" idx="2"/>
            <a:endCxn id="279" idx="0"/>
          </p:cNvCxnSpPr>
          <p:nvPr/>
        </p:nvCxnSpPr>
        <p:spPr>
          <a:xfrm>
            <a:off x="6098785" y="2392875"/>
            <a:ext cx="173100" cy="5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(Matrix form)</a:t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7626451" cy="33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1811100" y="4252700"/>
            <a:ext cx="60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(Stanford CS229)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2441625" y="3867200"/>
            <a:ext cx="1784400" cy="4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6601"/>
            <a:ext cx="7040449" cy="36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1811100" y="4172100"/>
            <a:ext cx="60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(STA395)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3514875" y="2440300"/>
            <a:ext cx="1784400" cy="4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Form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20735" l="0" r="2903" t="0"/>
          <a:stretch/>
        </p:blipFill>
        <p:spPr>
          <a:xfrm>
            <a:off x="311700" y="1153700"/>
            <a:ext cx="8454275" cy="3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311700" y="77925"/>
            <a:ext cx="8520600" cy="3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bias term is implicitly included in the formulation given in the image through the construction of the X matrix and θ vector.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linear regression, we typically have an input vector x and want to predict a target value y. The model's prediction is given by: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y_hat = θ^T 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Here, x is a feature vector, and θ contains the weights that map the features to the predicted value.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include the bias term, we augment the feature vector x with an additional constant term (usually 1), and correspondingly add an extra parameter to θ to represent the bias. So if the original feature vector was [x_1, x_2, ..., x_n], the augmented vector becomes: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x_aug = [1, x_1, x_2, ..., x_n]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θ becomes: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θ_aug = [θ_0, θ_1, θ_2, ..., θ_n]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 θ_0 represents the bias term.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Now, the prediction 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y_hat = θ_aug^T x_aug = θ_0 + θ_1x_1 + θ_2x_2 + ... + θ_n*x_n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normal equation θ = (X^T X)^-1 X^T y, X is assumed to be the matrix of augmented feature vectors (with the added constant term), and θ is the augmented weight vector (including the bias). So the bias term is inherently part of this formulation, even though it's not explicitly called out.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GitHub!!!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1613500"/>
            <a:ext cx="257175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189650" y="654500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Feature Scaling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and Cost Function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900"/>
            <a:ext cx="7429052" cy="36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feature scaling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525"/>
            <a:ext cx="5418849" cy="364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- Overview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linear relationship: Dependent y - Predictor(s) x(s)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/>
              <a:t>Simple</a:t>
            </a:r>
            <a:r>
              <a:rPr i="1" lang="en"/>
              <a:t> </a:t>
            </a:r>
            <a:r>
              <a:rPr lang="en"/>
              <a:t>linear regression: x (1 Predictor)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/>
              <a:t>Multiple</a:t>
            </a:r>
            <a:r>
              <a:rPr lang="en"/>
              <a:t> linear regression: xs (</a:t>
            </a:r>
            <a:r>
              <a:rPr lang="en"/>
              <a:t>&gt;= 2 Predictors)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03225" y="970575"/>
            <a:ext cx="84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89650" y="654500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Simple Linear Regression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-361000" y="410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</a:t>
            </a:r>
            <a:r>
              <a:rPr lang="en" sz="2700"/>
              <a:t>      y = wx + </a:t>
            </a:r>
            <a:r>
              <a:rPr lang="en" sz="2700">
                <a:highlight>
                  <a:srgbClr val="FFFFFF"/>
                </a:highlight>
              </a:rPr>
              <a:t>b</a:t>
            </a:r>
            <a:endParaRPr sz="27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963" y="2235125"/>
            <a:ext cx="4308076" cy="2776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8"/>
          <p:cNvCxnSpPr/>
          <p:nvPr/>
        </p:nvCxnSpPr>
        <p:spPr>
          <a:xfrm flipH="1">
            <a:off x="3042575" y="972825"/>
            <a:ext cx="703800" cy="1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>
            <a:off x="4387975" y="969375"/>
            <a:ext cx="495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4696175" y="995325"/>
            <a:ext cx="1059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5278050" y="962475"/>
            <a:ext cx="1148700" cy="2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8"/>
          <p:cNvSpPr txBox="1"/>
          <p:nvPr/>
        </p:nvSpPr>
        <p:spPr>
          <a:xfrm>
            <a:off x="2297500" y="1262600"/>
            <a:ext cx="85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123825" y="1262600"/>
            <a:ext cx="85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911375" y="1328425"/>
            <a:ext cx="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weight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696175" y="1243225"/>
            <a:ext cx="10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225225" y="1724300"/>
            <a:ext cx="389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(linear relationship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x and y)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89650" y="654500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Multiple</a:t>
            </a:r>
            <a:r>
              <a:rPr lang="en" sz="3000">
                <a:solidFill>
                  <a:schemeClr val="dk1"/>
                </a:solidFill>
              </a:rPr>
              <a:t> Linear Regression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features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0" y="1328437"/>
            <a:ext cx="4201825" cy="2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1078749" y="4125675"/>
            <a:ext cx="23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variable (= feature)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94974" y="4125675"/>
            <a:ext cx="237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050" y="1107500"/>
            <a:ext cx="3315493" cy="24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5620924" cy="2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